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72" r:id="rId2"/>
    <p:sldId id="263" r:id="rId3"/>
    <p:sldId id="262" r:id="rId4"/>
    <p:sldId id="282" r:id="rId5"/>
    <p:sldId id="288" r:id="rId6"/>
    <p:sldId id="281" r:id="rId7"/>
    <p:sldId id="267" r:id="rId8"/>
    <p:sldId id="266" r:id="rId9"/>
    <p:sldId id="268" r:id="rId10"/>
    <p:sldId id="269" r:id="rId11"/>
  </p:sldIdLst>
  <p:sldSz cx="9901238" cy="7200900"/>
  <p:notesSz cx="6858000" cy="9945688"/>
  <p:defaultTextStyle>
    <a:defPPr>
      <a:defRPr lang="ru-RU"/>
    </a:defPPr>
    <a:lvl1pPr marL="0" algn="l" defTabSz="9461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85" algn="l" defTabSz="9461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169" algn="l" defTabSz="9461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253" algn="l" defTabSz="9461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337" algn="l" defTabSz="9461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422" algn="l" defTabSz="9461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506" algn="l" defTabSz="9461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591" algn="l" defTabSz="9461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675" algn="l" defTabSz="9461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8">
          <p15:clr>
            <a:srgbClr val="A4A3A4"/>
          </p15:clr>
        </p15:guide>
        <p15:guide id="4" pos="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6774" autoAdjust="0"/>
  </p:normalViewPr>
  <p:slideViewPr>
    <p:cSldViewPr>
      <p:cViewPr varScale="1">
        <p:scale>
          <a:sx n="106" d="100"/>
          <a:sy n="106" d="100"/>
        </p:scale>
        <p:origin x="1500" y="108"/>
      </p:cViewPr>
      <p:guideLst>
        <p:guide orient="horz" pos="2160"/>
        <p:guide pos="2880"/>
        <p:guide orient="horz" pos="2268"/>
        <p:guide pos="31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D9377-4A8B-4970-B5CB-CE26061BC768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46125"/>
            <a:ext cx="51244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36CB1-CE96-48B5-8AA6-11FB9C968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2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85" algn="l" defTabSz="946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169" algn="l" defTabSz="946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253" algn="l" defTabSz="946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337" algn="l" defTabSz="946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422" algn="l" defTabSz="946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506" algn="l" defTabSz="946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591" algn="l" defTabSz="946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675" algn="l" defTabSz="946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46125"/>
            <a:ext cx="51244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36CB1-CE96-48B5-8AA6-11FB9C968F4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7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46125"/>
            <a:ext cx="51244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36CB1-CE96-48B5-8AA6-11FB9C968F4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593" y="2236949"/>
            <a:ext cx="8416052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188" y="4080510"/>
            <a:ext cx="6930867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8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0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7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F2E7-32E7-47EB-A682-810455429B0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EC64-7B0F-4882-ACAF-CD4C10142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F2E7-32E7-47EB-A682-810455429B0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EC64-7B0F-4882-ACAF-CD4C10142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73160" y="303374"/>
            <a:ext cx="2411708" cy="64508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317" y="303374"/>
            <a:ext cx="7071822" cy="64508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F2E7-32E7-47EB-A682-810455429B0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EC64-7B0F-4882-ACAF-CD4C10142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F2E7-32E7-47EB-A682-810455429B0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EC64-7B0F-4882-ACAF-CD4C10142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30" y="4627248"/>
            <a:ext cx="8416052" cy="1430179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130" y="3052049"/>
            <a:ext cx="8416052" cy="157519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84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6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5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39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24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09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194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79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F2E7-32E7-47EB-A682-810455429B0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EC64-7B0F-4882-ACAF-CD4C10142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320" y="1763554"/>
            <a:ext cx="4740905" cy="499062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2246" y="1763554"/>
            <a:ext cx="4742625" cy="499062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F2E7-32E7-47EB-A682-810455429B0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EC64-7B0F-4882-ACAF-CD4C10142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2" y="288370"/>
            <a:ext cx="8911114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062" y="1611869"/>
            <a:ext cx="4374766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489" indent="0">
              <a:buNone/>
              <a:defRPr sz="2100" b="1"/>
            </a:lvl2pPr>
            <a:lvl3pPr marL="976976" indent="0">
              <a:buNone/>
              <a:defRPr sz="1900" b="1"/>
            </a:lvl3pPr>
            <a:lvl4pPr marL="1465464" indent="0">
              <a:buNone/>
              <a:defRPr sz="1700" b="1"/>
            </a:lvl4pPr>
            <a:lvl5pPr marL="1953953" indent="0">
              <a:buNone/>
              <a:defRPr sz="1700" b="1"/>
            </a:lvl5pPr>
            <a:lvl6pPr marL="2442441" indent="0">
              <a:buNone/>
              <a:defRPr sz="1700" b="1"/>
            </a:lvl6pPr>
            <a:lvl7pPr marL="2930929" indent="0">
              <a:buNone/>
              <a:defRPr sz="1700" b="1"/>
            </a:lvl7pPr>
            <a:lvl8pPr marL="3419417" indent="0">
              <a:buNone/>
              <a:defRPr sz="1700" b="1"/>
            </a:lvl8pPr>
            <a:lvl9pPr marL="390790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062" y="2283619"/>
            <a:ext cx="4374766" cy="414885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29694" y="1611869"/>
            <a:ext cx="4376485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489" indent="0">
              <a:buNone/>
              <a:defRPr sz="2100" b="1"/>
            </a:lvl2pPr>
            <a:lvl3pPr marL="976976" indent="0">
              <a:buNone/>
              <a:defRPr sz="1900" b="1"/>
            </a:lvl3pPr>
            <a:lvl4pPr marL="1465464" indent="0">
              <a:buNone/>
              <a:defRPr sz="1700" b="1"/>
            </a:lvl4pPr>
            <a:lvl5pPr marL="1953953" indent="0">
              <a:buNone/>
              <a:defRPr sz="1700" b="1"/>
            </a:lvl5pPr>
            <a:lvl6pPr marL="2442441" indent="0">
              <a:buNone/>
              <a:defRPr sz="1700" b="1"/>
            </a:lvl6pPr>
            <a:lvl7pPr marL="2930929" indent="0">
              <a:buNone/>
              <a:defRPr sz="1700" b="1"/>
            </a:lvl7pPr>
            <a:lvl8pPr marL="3419417" indent="0">
              <a:buNone/>
              <a:defRPr sz="1700" b="1"/>
            </a:lvl8pPr>
            <a:lvl9pPr marL="390790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29694" y="2283619"/>
            <a:ext cx="4376485" cy="414885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F2E7-32E7-47EB-A682-810455429B0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EC64-7B0F-4882-ACAF-CD4C10142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F2E7-32E7-47EB-A682-810455429B0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EC64-7B0F-4882-ACAF-CD4C10142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F2E7-32E7-47EB-A682-810455429B0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EC64-7B0F-4882-ACAF-CD4C10142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5" y="286702"/>
            <a:ext cx="3257439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1109" y="286705"/>
            <a:ext cx="5535067" cy="614576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065" y="1506858"/>
            <a:ext cx="3257439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88489" indent="0">
              <a:buNone/>
              <a:defRPr sz="1300"/>
            </a:lvl2pPr>
            <a:lvl3pPr marL="976976" indent="0">
              <a:buNone/>
              <a:defRPr sz="1100"/>
            </a:lvl3pPr>
            <a:lvl4pPr marL="1465464" indent="0">
              <a:buNone/>
              <a:defRPr sz="1000"/>
            </a:lvl4pPr>
            <a:lvl5pPr marL="1953953" indent="0">
              <a:buNone/>
              <a:defRPr sz="1000"/>
            </a:lvl5pPr>
            <a:lvl6pPr marL="2442441" indent="0">
              <a:buNone/>
              <a:defRPr sz="1000"/>
            </a:lvl6pPr>
            <a:lvl7pPr marL="2930929" indent="0">
              <a:buNone/>
              <a:defRPr sz="1000"/>
            </a:lvl7pPr>
            <a:lvl8pPr marL="3419417" indent="0">
              <a:buNone/>
              <a:defRPr sz="1000"/>
            </a:lvl8pPr>
            <a:lvl9pPr marL="390790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F2E7-32E7-47EB-A682-810455429B0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EC64-7B0F-4882-ACAF-CD4C10142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714" y="5040631"/>
            <a:ext cx="5940743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0714" y="643414"/>
            <a:ext cx="5940743" cy="4320540"/>
          </a:xfrm>
        </p:spPr>
        <p:txBody>
          <a:bodyPr/>
          <a:lstStyle>
            <a:lvl1pPr marL="0" indent="0">
              <a:buNone/>
              <a:defRPr sz="3400"/>
            </a:lvl1pPr>
            <a:lvl2pPr marL="488489" indent="0">
              <a:buNone/>
              <a:defRPr sz="3000"/>
            </a:lvl2pPr>
            <a:lvl3pPr marL="976976" indent="0">
              <a:buNone/>
              <a:defRPr sz="2600"/>
            </a:lvl3pPr>
            <a:lvl4pPr marL="1465464" indent="0">
              <a:buNone/>
              <a:defRPr sz="2100"/>
            </a:lvl4pPr>
            <a:lvl5pPr marL="1953953" indent="0">
              <a:buNone/>
              <a:defRPr sz="2100"/>
            </a:lvl5pPr>
            <a:lvl6pPr marL="2442441" indent="0">
              <a:buNone/>
              <a:defRPr sz="2100"/>
            </a:lvl6pPr>
            <a:lvl7pPr marL="2930929" indent="0">
              <a:buNone/>
              <a:defRPr sz="2100"/>
            </a:lvl7pPr>
            <a:lvl8pPr marL="3419417" indent="0">
              <a:buNone/>
              <a:defRPr sz="2100"/>
            </a:lvl8pPr>
            <a:lvl9pPr marL="3907906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0714" y="5635706"/>
            <a:ext cx="5940743" cy="845105"/>
          </a:xfrm>
        </p:spPr>
        <p:txBody>
          <a:bodyPr/>
          <a:lstStyle>
            <a:lvl1pPr marL="0" indent="0">
              <a:buNone/>
              <a:defRPr sz="1500"/>
            </a:lvl1pPr>
            <a:lvl2pPr marL="488489" indent="0">
              <a:buNone/>
              <a:defRPr sz="1300"/>
            </a:lvl2pPr>
            <a:lvl3pPr marL="976976" indent="0">
              <a:buNone/>
              <a:defRPr sz="1100"/>
            </a:lvl3pPr>
            <a:lvl4pPr marL="1465464" indent="0">
              <a:buNone/>
              <a:defRPr sz="1000"/>
            </a:lvl4pPr>
            <a:lvl5pPr marL="1953953" indent="0">
              <a:buNone/>
              <a:defRPr sz="1000"/>
            </a:lvl5pPr>
            <a:lvl6pPr marL="2442441" indent="0">
              <a:buNone/>
              <a:defRPr sz="1000"/>
            </a:lvl6pPr>
            <a:lvl7pPr marL="2930929" indent="0">
              <a:buNone/>
              <a:defRPr sz="1000"/>
            </a:lvl7pPr>
            <a:lvl8pPr marL="3419417" indent="0">
              <a:buNone/>
              <a:defRPr sz="1000"/>
            </a:lvl8pPr>
            <a:lvl9pPr marL="390790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F2E7-32E7-47EB-A682-810455429B0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EC64-7B0F-4882-ACAF-CD4C10142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2" y="288370"/>
            <a:ext cx="8911114" cy="1200150"/>
          </a:xfrm>
          <a:prstGeom prst="rect">
            <a:avLst/>
          </a:prstGeom>
        </p:spPr>
        <p:txBody>
          <a:bodyPr vert="horz" lIns="97697" tIns="48849" rIns="97697" bIns="4884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062" y="1680213"/>
            <a:ext cx="8911114" cy="4752261"/>
          </a:xfrm>
          <a:prstGeom prst="rect">
            <a:avLst/>
          </a:prstGeom>
        </p:spPr>
        <p:txBody>
          <a:bodyPr vert="horz" lIns="97697" tIns="48849" rIns="97697" bIns="4884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064" y="6674170"/>
            <a:ext cx="2310289" cy="383381"/>
          </a:xfrm>
          <a:prstGeom prst="rect">
            <a:avLst/>
          </a:prstGeom>
        </p:spPr>
        <p:txBody>
          <a:bodyPr vert="horz" lIns="97697" tIns="48849" rIns="97697" bIns="4884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2F2E7-32E7-47EB-A682-810455429B0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2923" y="6674170"/>
            <a:ext cx="3135392" cy="383381"/>
          </a:xfrm>
          <a:prstGeom prst="rect">
            <a:avLst/>
          </a:prstGeom>
        </p:spPr>
        <p:txBody>
          <a:bodyPr vert="horz" lIns="97697" tIns="48849" rIns="97697" bIns="4884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5887" y="6674170"/>
            <a:ext cx="2310289" cy="383381"/>
          </a:xfrm>
          <a:prstGeom prst="rect">
            <a:avLst/>
          </a:prstGeom>
        </p:spPr>
        <p:txBody>
          <a:bodyPr vert="horz" lIns="97697" tIns="48849" rIns="97697" bIns="4884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8EC64-7B0F-4882-ACAF-CD4C10142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76976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365" indent="-366365" algn="l" defTabSz="97697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3793" indent="-305305" algn="l" defTabSz="976976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221" indent="-244245" algn="l" defTabSz="97697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9708" indent="-244245" algn="l" defTabSz="97697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8197" indent="-244245" algn="l" defTabSz="97697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6685" indent="-244245" algn="l" defTabSz="9769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5173" indent="-244245" algn="l" defTabSz="9769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3662" indent="-244245" algn="l" defTabSz="9769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2150" indent="-244245" algn="l" defTabSz="9769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6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489" algn="l" defTabSz="976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976" algn="l" defTabSz="976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464" algn="l" defTabSz="976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3953" algn="l" defTabSz="976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441" algn="l" defTabSz="976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0929" algn="l" defTabSz="976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417" algn="l" defTabSz="976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7906" algn="l" defTabSz="976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8211" y="2952378"/>
            <a:ext cx="7984004" cy="1327502"/>
          </a:xfrm>
        </p:spPr>
        <p:txBody>
          <a:bodyPr>
            <a:noAutofit/>
          </a:bodyPr>
          <a:lstStyle/>
          <a:p>
            <a:r>
              <a:rPr lang="ru-RU" sz="3200" b="1" dirty="0"/>
              <a:t>Дидактическое пособие «Знакомство с тканями, или Волшебные лоскутки</a:t>
            </a:r>
            <a:r>
              <a:rPr lang="ru-RU" sz="3200" b="1" dirty="0" smtClean="0"/>
              <a:t>»</a:t>
            </a:r>
            <a:br>
              <a:rPr lang="ru-RU" sz="3200" b="1" dirty="0" smtClean="0"/>
            </a:br>
            <a:r>
              <a:rPr lang="ru-RU" sz="3200" b="1" dirty="0" smtClean="0"/>
              <a:t>СП «Детский сад </a:t>
            </a:r>
            <a:r>
              <a:rPr lang="ru-RU" sz="3200" b="1" smtClean="0"/>
              <a:t>«Алёнушка»»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ГБОУ ООШ №17 г. Новокуйбышевска</a:t>
            </a:r>
            <a:br>
              <a:rPr lang="ru-RU" sz="3200" b="1" dirty="0" smtClean="0"/>
            </a:br>
            <a:r>
              <a:rPr lang="ru-RU" sz="3200" b="1" dirty="0" smtClean="0"/>
              <a:t>(воспитатель Макушина Л.А.)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0800000" flipV="1">
            <a:off x="270101" y="6624797"/>
            <a:ext cx="9394857" cy="461643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864747"/>
              </p:ext>
            </p:extLst>
          </p:nvPr>
        </p:nvGraphicFramePr>
        <p:xfrm>
          <a:off x="1650206" y="1400175"/>
          <a:ext cx="5820693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0693">
                  <a:extLst>
                    <a:ext uri="{9D8B030D-6E8A-4147-A177-3AD203B41FA5}">
                      <a16:colId xmlns:a16="http://schemas.microsoft.com/office/drawing/2014/main" val="2478484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FFFF00"/>
                          </a:solidFill>
                        </a:rPr>
                        <a:t>Спасибо за внимание!</a:t>
                      </a:r>
                      <a:endParaRPr lang="ru-RU" sz="4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580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5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736" y="225005"/>
            <a:ext cx="8895706" cy="1203538"/>
          </a:xfrm>
          <a:prstGeom prst="rect">
            <a:avLst/>
          </a:prstGeom>
        </p:spPr>
        <p:txBody>
          <a:bodyPr wrap="square" lIns="94616" tIns="47309" rIns="94616" bIns="47309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тканями или волшебные лоскутки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737" y="5730991"/>
            <a:ext cx="9242154" cy="387799"/>
          </a:xfrm>
          <a:prstGeom prst="rect">
            <a:avLst/>
          </a:prstGeom>
          <a:noFill/>
        </p:spPr>
        <p:txBody>
          <a:bodyPr wrap="square" lIns="94616" tIns="47309" rIns="94616" bIns="47309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11" y="2016274"/>
            <a:ext cx="7704455" cy="4334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18171" y="432098"/>
            <a:ext cx="7226647" cy="5452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детей с разными видами тканей;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пробудить устанавливать причинно-следственные связи между использованием тканей для пошива одежды и временем года;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показать зависимость вида ткани от вида одежды;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детей с происхождением тканей;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с изготовлением тканей, их названиями и видами;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показать свойства ткани (гигроскопичность, т. е. способность хорошо впитывать влагу; способность пропускать воздух; возможность стирать, чистить, гладить, мять);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мелкую моторику и координацию движений пальцев рук, тактильное восприятие;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познавательный интерес и усидчивость;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обогащать словарный запас.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Возраст: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с 4 до 7 лет (средний и старший дошкольный возраст).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Материал: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эскизы одежды (коллекция тканей, коллекция нитей, карточки с видами одежды, коллекция пуговиц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115" y="504949"/>
            <a:ext cx="9001000" cy="669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игра «Ателье»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приготовлены образцы разных тканей и эскизы одежды.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выясняет у детей, чем ткани отличаются друг от друга: цветом, фактурой (на ощупь, весом. Затем дети рассматривают образцы тканей и рассказывают, что из них можно сшить.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У меня открылось Ателье. И вы сегодня можете заказать в нем одежду. Ребенок выбирает, что он будет шить и из какой ткани. Свой выбор он должен обосновать, почему он выбрал данный вид ткани, для данного вида одежды. В дальнейшем ребёнок может выступать в роли портного и предлагать заказчикам вид ткани для выбранного ими вида одежды.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Суть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состоит в том, чтобы обобщить с детьми знания о всевозможных тканях и их происхождении. Такая дидактическая игра с тканями учит ребят классифицировать ткани на различные типы, а так же на натуральные и искусственные. Помимо этого игра позволяет закладывать навыки бережного отношения к вещам.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разрезала разные виды ткани на небольшие лоскутки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получила несколько </a:t>
            </a:r>
            <a:r>
              <a:rPr lang="ru-RU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находить одинаковые по цвету, внешнему виду, одинаковые по структуре, одинаковые по рисунку.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закрыть ребенку глаза, дать пощупать один лоскутик, а потом предложить несколько штук и попросить найти </a:t>
            </a:r>
            <a:r>
              <a:rPr lang="ru-RU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(нащупать)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первый.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Следующая игра больше понравилась девочкам - на картонных карточках я сделала прорези в виде одежды (платье, кофта, шапка., а дети прикладывали их к лоскуткам и фантазировали какая ткань подходит к платью, а какая к пальто.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можно просто дать лоскутки детям - а уж они сами придумают такие игры, что и нам не придумать.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Yuriy\Desktop\20171127_17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47" y="447880"/>
            <a:ext cx="3888433" cy="632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659" y="447880"/>
            <a:ext cx="3428434" cy="60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79" y="1224186"/>
            <a:ext cx="8216395" cy="46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79" y="432098"/>
            <a:ext cx="6949459" cy="59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35" y="936154"/>
            <a:ext cx="5383216" cy="325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235" y="1440210"/>
            <a:ext cx="5941347" cy="54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47" y="1224186"/>
            <a:ext cx="8216395" cy="46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258</Words>
  <Application>Microsoft Office PowerPoint</Application>
  <PresentationFormat>Произвольный</PresentationFormat>
  <Paragraphs>30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Дидактическое пособие «Знакомство с тканями, или Волшебные лоскутки» СП «Детский сад «Алёнушка»» ГБОУ ООШ №17 г. Новокуйбышевска (воспитатель Макушина Л.А.)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184</cp:revision>
  <cp:lastPrinted>2014-10-28T19:28:27Z</cp:lastPrinted>
  <dcterms:created xsi:type="dcterms:W3CDTF">2014-10-23T13:21:22Z</dcterms:created>
  <dcterms:modified xsi:type="dcterms:W3CDTF">2023-01-09T10:03:56Z</dcterms:modified>
</cp:coreProperties>
</file>